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8" r:id="rId3"/>
    <p:sldId id="259" r:id="rId4"/>
    <p:sldId id="260" r:id="rId5"/>
    <p:sldId id="261" r:id="rId6"/>
    <p:sldId id="262" r:id="rId7"/>
    <p:sldId id="267" r:id="rId8"/>
    <p:sldId id="266" r:id="rId9"/>
    <p:sldId id="263" r:id="rId10"/>
    <p:sldId id="264" r:id="rId11"/>
    <p:sldId id="265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8" d="100"/>
          <a:sy n="108" d="100"/>
        </p:scale>
        <p:origin x="816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C950A7-486E-4834-8A12-B6B52734C1B1}" type="datetimeFigureOut">
              <a:rPr lang="en-US" smtClean="0"/>
              <a:t>7/19/2016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AFC143-5ACF-4891-8A8C-E46CB2749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495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553DA4-8E42-4430-9B75-C0CB2FF86DC0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9055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553DA4-8E42-4430-9B75-C0CB2FF86DC0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339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553DA4-8E42-4430-9B75-C0CB2FF86DC0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8610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553DA4-8E42-4430-9B75-C0CB2FF86DC0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6805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4AF086-1A73-491C-8B40-2FA6598343E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218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4AF086-1A73-491C-8B40-2FA6598343E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0594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4AF086-1A73-491C-8B40-2FA6598343E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1973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4AF086-1A73-491C-8B40-2FA6598343E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0854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553DA4-8E42-4430-9B75-C0CB2FF86DC0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942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48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F4CA7-0837-4D47-ADA6-F6A0B648B288}" type="datetime1">
              <a:rPr lang="en-US" smtClean="0"/>
              <a:t>7/19/2016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70601-3EB8-45AD-B202-6D0EC91FB270}" type="datetime1">
              <a:rPr lang="en-US" smtClean="0"/>
              <a:t>7/19/2016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B11CA-49DD-4A67-AB8F-0A6CD292F279}" type="datetime1">
              <a:rPr lang="en-US" smtClean="0"/>
              <a:t>7/19/2016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F6562-E95C-40F9-B07C-6E3A1728CC38}" type="datetime1">
              <a:rPr lang="en-US" smtClean="0"/>
              <a:t>7/19/2016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48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E21A1-45BA-49CD-8FC6-9333B3CC6896}" type="datetime1">
              <a:rPr lang="en-US" smtClean="0"/>
              <a:t>7/19/2016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82B7A-79DC-495B-980E-12DA8ED76E19}" type="datetime1">
              <a:rPr lang="en-US" smtClean="0"/>
              <a:t>7/19/2016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ACFDA-F0AF-4629-9526-A4E84E34E401}" type="datetime1">
              <a:rPr lang="en-US" smtClean="0"/>
              <a:t>7/19/2016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D908-352F-4922-B2CB-6151AD75285E}" type="datetime1">
              <a:rPr lang="en-US" smtClean="0"/>
              <a:t>7/19/2016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30798-2135-4854-B58B-A497CD62434F}" type="datetime1">
              <a:rPr lang="en-US" smtClean="0"/>
              <a:t>7/19/2016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C8CC4-1C80-4345-B8A5-CC49267C91BF}" type="datetime1">
              <a:rPr lang="en-US" smtClean="0"/>
              <a:t>7/19/2016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07F36-74D6-4045-8A8E-03912C159921}" type="datetime1">
              <a:rPr lang="en-US" smtClean="0"/>
              <a:t>7/19/2016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85767D0-66B8-473A-9EC1-D7A9FB586EF4}" type="datetime1">
              <a:rPr lang="en-US" smtClean="0"/>
              <a:t>7/19/2016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/>
              <a:t>Copyright © Carl M. Burnett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1" kern="1200">
          <a:ln>
            <a:noFill/>
          </a:ln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ebdb.montgomerycollege.edu/internet/wdceevals/wdceevals.cfm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profburnett@live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carl.burnett@montgomerycollege.edu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ITI 080</a:t>
            </a:r>
            <a:br>
              <a:rPr lang="en-US" dirty="0"/>
            </a:br>
            <a:r>
              <a:rPr lang="en-US" dirty="0"/>
              <a:t>MS Excel Level 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US" dirty="0"/>
              <a:t>http://www.profburnett.com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27FD-B9D8-4B98-8C3A-C4D1C394A148}" type="datetime1">
              <a:rPr lang="en-US" smtClean="0"/>
              <a:t>7/19/2016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1804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Excel Level III - Course Outline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sz="2400" dirty="0"/>
              <a:t>Session 1</a:t>
            </a:r>
          </a:p>
          <a:p>
            <a:pPr lvl="1"/>
            <a:r>
              <a:rPr lang="en-US" sz="1800" dirty="0"/>
              <a:t>Chapter 1: Logical and Lookup Functions</a:t>
            </a:r>
          </a:p>
          <a:p>
            <a:pPr lvl="1"/>
            <a:r>
              <a:rPr lang="en-US" sz="1800" dirty="0"/>
              <a:t>Chapter 2: Advanced Formulas</a:t>
            </a:r>
          </a:p>
          <a:p>
            <a:pPr lvl="1"/>
            <a:r>
              <a:rPr lang="en-US" sz="1800" dirty="0"/>
              <a:t>Chapter 3: Special functions</a:t>
            </a:r>
          </a:p>
          <a:p>
            <a:r>
              <a:rPr lang="en-US" sz="2400" dirty="0"/>
              <a:t>Session 2</a:t>
            </a:r>
          </a:p>
          <a:p>
            <a:pPr lvl="1"/>
            <a:r>
              <a:rPr lang="en-US" sz="1800" dirty="0"/>
              <a:t>Chapter 4: Importing and Exporting</a:t>
            </a:r>
          </a:p>
          <a:p>
            <a:pPr lvl="1"/>
            <a:r>
              <a:rPr lang="en-US" sz="1800" dirty="0"/>
              <a:t>Chapter 5: Analysis</a:t>
            </a:r>
          </a:p>
          <a:p>
            <a:pPr lvl="1"/>
            <a:r>
              <a:rPr lang="en-US" sz="1800" dirty="0"/>
              <a:t>Chapter 6: Macros and Forms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5B5B6-DC39-4CB7-B573-223E88ABED57}" type="datetime1">
              <a:rPr lang="en-US" smtClean="0"/>
              <a:t>7/19/2016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Copyright ©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7909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WD&amp;CE Course Evaluation Form</a:t>
            </a:r>
          </a:p>
          <a:p>
            <a:r>
              <a:rPr lang="en-US" sz="1800" dirty="0">
                <a:hlinkClick r:id="rId3"/>
              </a:rPr>
              <a:t>http://webdb.montgomerycollege.edu/internet/wdceevals/wdceevals.cfm  </a:t>
            </a:r>
            <a:endParaRPr lang="en-US" sz="1800" dirty="0"/>
          </a:p>
          <a:p>
            <a:r>
              <a:rPr lang="en-US" dirty="0"/>
              <a:t>Course Name: MS Excel 2016 Level I </a:t>
            </a:r>
          </a:p>
          <a:p>
            <a:r>
              <a:rPr lang="en-US" dirty="0"/>
              <a:t>Course CRN: 25531</a:t>
            </a:r>
          </a:p>
          <a:p>
            <a:r>
              <a:rPr lang="en-US" dirty="0"/>
              <a:t>Course Start Date</a:t>
            </a:r>
            <a:r>
              <a:rPr lang="en-US"/>
              <a:t>: </a:t>
            </a:r>
            <a:r>
              <a:rPr lang="en-US">
                <a:latin typeface="Arial" charset="0"/>
                <a:cs typeface="Arial" charset="0"/>
              </a:rPr>
              <a:t> </a:t>
            </a:r>
            <a:r>
              <a:rPr lang="en-US" sz="2400">
                <a:cs typeface="Arial" charset="0"/>
              </a:rPr>
              <a:t>9/6/2016</a:t>
            </a:r>
            <a:endParaRPr lang="en-US" dirty="0">
              <a:cs typeface="Arial" charset="0"/>
            </a:endParaRPr>
          </a:p>
          <a:p>
            <a:r>
              <a:rPr lang="en-US" dirty="0"/>
              <a:t>Course Instructor: Carl Burnett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176F7-01E3-4A27-BCB5-B80D47E18E43}" type="datetime1">
              <a:rPr lang="en-US" smtClean="0"/>
              <a:t>7/19/2016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Copyright ©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927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t>Outline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Introductions</a:t>
            </a:r>
          </a:p>
          <a:p>
            <a:pPr eaLnBrk="1" hangingPunct="1"/>
            <a:r>
              <a:rPr lang="en-US" dirty="0"/>
              <a:t>Class Outline</a:t>
            </a:r>
          </a:p>
          <a:p>
            <a:pPr eaLnBrk="1" hangingPunct="1"/>
            <a:r>
              <a:rPr lang="en-US" dirty="0"/>
              <a:t>Review Class Website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2DCC2-651B-4938-9AB9-F7B52ABA24F1}" type="datetime1">
              <a:rPr lang="en-US" smtClean="0"/>
              <a:t>7/19/2016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Copyright © Carl M. Burnett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n-US" dirty="0"/>
          </a:p>
          <a:p>
            <a:fld id="{0CC56BB0-C7B8-4708-8B8B-B98E7780FB7B}" type="slidenum">
              <a:rPr lang="en-US" smtClean="0"/>
              <a:pPr/>
              <a:t>2</a:t>
            </a:fld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261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t>Instructor Info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Carl Burnett</a:t>
            </a:r>
          </a:p>
          <a:p>
            <a:r>
              <a:rPr lang="en-US" sz="2400" dirty="0"/>
              <a:t>Instructor with MCC since 2007</a:t>
            </a:r>
          </a:p>
          <a:p>
            <a:r>
              <a:rPr lang="en-US" sz="2400" dirty="0"/>
              <a:t>Also teaches at JHU &amp; CTC</a:t>
            </a:r>
          </a:p>
          <a:p>
            <a:r>
              <a:rPr lang="en-US" sz="2400" dirty="0"/>
              <a:t>Military 22 Years – Corps of Engineers</a:t>
            </a:r>
          </a:p>
          <a:p>
            <a:r>
              <a:rPr lang="en-US" sz="2400" dirty="0"/>
              <a:t>IT Contractor 20 Years (BAH, GD, Independent)</a:t>
            </a:r>
          </a:p>
          <a:p>
            <a:r>
              <a:rPr lang="en-US" sz="2400" dirty="0">
                <a:hlinkClick r:id="rId3"/>
              </a:rPr>
              <a:t>profburnett@live.com</a:t>
            </a:r>
            <a:endParaRPr lang="en-US" sz="2400" dirty="0"/>
          </a:p>
          <a:p>
            <a:r>
              <a:rPr lang="en-US" sz="2400" dirty="0">
                <a:hlinkClick r:id="rId4"/>
              </a:rPr>
              <a:t>carl.burnett@montgomerycollege.edu</a:t>
            </a:r>
            <a:endParaRPr lang="en-US" sz="2400" dirty="0"/>
          </a:p>
          <a:p>
            <a:r>
              <a:rPr lang="en-US" sz="2400" dirty="0"/>
              <a:t>240.696.1906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30410-2943-4F56-897C-7D71C63456E5}" type="datetime1">
              <a:rPr lang="en-US" smtClean="0"/>
              <a:t>7/19/2016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Copyright © Carl M. Burnett</a:t>
            </a:r>
            <a:endParaRPr lang="en-US" dirty="0"/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n-US" dirty="0"/>
          </a:p>
          <a:p>
            <a:fld id="{429C81B3-CAE1-4191-B45D-B78E7F2838A6}" type="slidenum">
              <a:rPr lang="en-US" smtClean="0"/>
              <a:pPr/>
              <a:t>3</a:t>
            </a:fld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921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t>Introductions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Name</a:t>
            </a:r>
          </a:p>
          <a:p>
            <a:pPr eaLnBrk="1" hangingPunct="1"/>
            <a:r>
              <a:rPr lang="en-US" dirty="0"/>
              <a:t>Job</a:t>
            </a:r>
          </a:p>
          <a:p>
            <a:pPr eaLnBrk="1" hangingPunct="1"/>
            <a:r>
              <a:rPr lang="en-US" dirty="0"/>
              <a:t>What do you to expect from the course?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3E55-A12D-4B61-92A8-5430D77A23A0}" type="datetime1">
              <a:rPr lang="en-US" smtClean="0"/>
              <a:t>7/19/2016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Copyright © Carl M. Burnett</a:t>
            </a:r>
            <a:endParaRPr lang="en-US" dirty="0"/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n-US" dirty="0"/>
          </a:p>
          <a:p>
            <a:fld id="{84E5FDE3-2582-4730-B478-434A268DA5FD}" type="slidenum">
              <a:rPr lang="en-US" smtClean="0"/>
              <a:pPr/>
              <a:t>4</a:t>
            </a:fld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567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Website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Class Website</a:t>
            </a:r>
            <a:br>
              <a:rPr lang="en-US" sz="1800" dirty="0"/>
            </a:br>
            <a:endParaRPr lang="en-US" sz="1800" dirty="0"/>
          </a:p>
          <a:p>
            <a:r>
              <a:rPr lang="en-US" sz="1800" dirty="0"/>
              <a:t>Download  Student Data Files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5C6AD-720E-460F-9246-FE2799E727AA}" type="datetime1">
              <a:rPr lang="en-US" smtClean="0"/>
              <a:t>7/19/2016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Copyright ©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803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/>
              <a:t>Course Outline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sz="2400" dirty="0"/>
              <a:t>Session 1</a:t>
            </a:r>
          </a:p>
          <a:p>
            <a:pPr lvl="1"/>
            <a:r>
              <a:rPr lang="en-US" sz="1800" dirty="0"/>
              <a:t>Chapter 1: Fundamentals</a:t>
            </a:r>
          </a:p>
          <a:p>
            <a:pPr lvl="1"/>
            <a:r>
              <a:rPr lang="en-US" sz="1800" dirty="0"/>
              <a:t>Chapter 2: Creating worksheets</a:t>
            </a:r>
          </a:p>
          <a:p>
            <a:pPr lvl="1"/>
            <a:r>
              <a:rPr lang="en-US" sz="1800" dirty="0"/>
              <a:t>Chapter 3: Formatting</a:t>
            </a:r>
          </a:p>
          <a:p>
            <a:r>
              <a:rPr lang="en-US" sz="2400" dirty="0"/>
              <a:t>Session 2</a:t>
            </a:r>
          </a:p>
          <a:p>
            <a:pPr lvl="1"/>
            <a:r>
              <a:rPr lang="en-US" sz="1800" dirty="0"/>
              <a:t>Chapter 4: Manipulating data</a:t>
            </a:r>
          </a:p>
          <a:p>
            <a:pPr lvl="1"/>
            <a:r>
              <a:rPr lang="en-US" sz="1800" dirty="0"/>
              <a:t>Chapter 5: Charts</a:t>
            </a:r>
          </a:p>
          <a:p>
            <a:pPr lvl="1"/>
            <a:r>
              <a:rPr lang="en-US" sz="1800" dirty="0"/>
              <a:t>Chapter 6: Output</a:t>
            </a:r>
          </a:p>
          <a:p>
            <a:pPr lvl="1"/>
            <a:r>
              <a:rPr lang="en-US" sz="1800" dirty="0"/>
              <a:t>Chapter 7: Settings and templates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DD283-51D0-4012-8D20-BFD1A49A0E6A}" type="datetime1">
              <a:rPr lang="en-US" smtClean="0"/>
              <a:t>7/19/2016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Copyright ©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616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Order of Operations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944849920"/>
              </p:ext>
            </p:extLst>
          </p:nvPr>
        </p:nvGraphicFramePr>
        <p:xfrm>
          <a:off x="800100" y="1503857"/>
          <a:ext cx="7543800" cy="3084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70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18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94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453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27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Order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260" marR="11260" marT="112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Operation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260" marR="11260" marT="112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Operator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260" marR="11260" marT="112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Example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260" marR="11260" marT="1126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7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260" marR="11260" marT="112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Parentheses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260" marR="11260" marT="112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260" marR="11260" marT="112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=3*(A2+A3)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260" marR="11260" marT="1126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7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260" marR="11260" marT="112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Negation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260" marR="11260" marT="112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260" marR="11260" marT="112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=-2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260" marR="11260" marT="1126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7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260" marR="11260" marT="112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Percentage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260" marR="11260" marT="112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260" marR="11260" marT="112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=25%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260" marR="11260" marT="1126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7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260" marR="11260" marT="112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Exponents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260" marR="11260" marT="112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^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260" marR="11260" marT="112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=A4^25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260" marR="11260" marT="1126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7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260" marR="11260" marT="112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Multiplication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260" marR="11260" marT="112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260" marR="11260" marT="112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=A2*A3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260" marR="11260" marT="1126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27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260" marR="11260" marT="112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Division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260" marR="11260" marT="112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260" marR="11260" marT="112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=A2/A3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260" marR="11260" marT="1126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27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260" marR="11260" marT="112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Addition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260" marR="11260" marT="112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260" marR="11260" marT="112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=A2+A3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260" marR="11260" marT="1126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27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260" marR="11260" marT="112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Subtraction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260" marR="11260" marT="112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260" marR="11260" marT="112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=A2-A3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260" marR="11260" marT="1126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080C-A42C-45EC-85A1-8A41CC821FF2}" type="datetime1">
              <a:rPr lang="en-US" smtClean="0"/>
              <a:t>7/19/2016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3760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/>
              <a:t>Course Review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sz="2400" dirty="0"/>
              <a:t>Session 1</a:t>
            </a:r>
          </a:p>
          <a:p>
            <a:pPr lvl="1"/>
            <a:r>
              <a:rPr lang="en-US" sz="1800" dirty="0"/>
              <a:t>Chapter 1: Fundamentals</a:t>
            </a:r>
          </a:p>
          <a:p>
            <a:pPr lvl="1"/>
            <a:r>
              <a:rPr lang="en-US" sz="1800" dirty="0"/>
              <a:t>Chapter 2: Creating worksheets</a:t>
            </a:r>
          </a:p>
          <a:p>
            <a:pPr lvl="1"/>
            <a:r>
              <a:rPr lang="en-US" sz="1800" dirty="0"/>
              <a:t>Chapter 3: Formatting</a:t>
            </a:r>
          </a:p>
          <a:p>
            <a:r>
              <a:rPr lang="en-US" sz="2400" dirty="0"/>
              <a:t>Session 2</a:t>
            </a:r>
          </a:p>
          <a:p>
            <a:pPr lvl="1"/>
            <a:r>
              <a:rPr lang="en-US" sz="1800" dirty="0"/>
              <a:t>Chapter 4: Manipulating data</a:t>
            </a:r>
          </a:p>
          <a:p>
            <a:pPr lvl="1"/>
            <a:r>
              <a:rPr lang="en-US" sz="1800" dirty="0"/>
              <a:t>Chapter 5: Charts</a:t>
            </a:r>
          </a:p>
          <a:p>
            <a:pPr lvl="1"/>
            <a:r>
              <a:rPr lang="en-US" sz="1800" dirty="0"/>
              <a:t>Chapter 6: Output</a:t>
            </a:r>
          </a:p>
          <a:p>
            <a:pPr lvl="1"/>
            <a:r>
              <a:rPr lang="en-US" sz="1800" dirty="0"/>
              <a:t>Chapter 7: Settings and templates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D3A30-49D2-4BC1-90E1-CFC0706C0F18}" type="datetime1">
              <a:rPr lang="en-US" smtClean="0"/>
              <a:t>7/19/2016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Copyright ©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366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/>
              <a:t>Excel Level II - Course Outline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>
            <a:normAutofit lnSpcReduction="10000"/>
          </a:bodyPr>
          <a:lstStyle/>
          <a:p>
            <a:r>
              <a:rPr lang="en-US" sz="2400" dirty="0"/>
              <a:t>Session 1</a:t>
            </a:r>
          </a:p>
          <a:p>
            <a:pPr lvl="1"/>
            <a:r>
              <a:rPr lang="en-US" sz="1800" dirty="0"/>
              <a:t>Chapter 1: Managing workbooks</a:t>
            </a:r>
          </a:p>
          <a:p>
            <a:pPr lvl="1"/>
            <a:r>
              <a:rPr lang="en-US" sz="1800" dirty="0"/>
              <a:t>Chapter 2: Named ranges</a:t>
            </a:r>
          </a:p>
          <a:p>
            <a:pPr lvl="1"/>
            <a:r>
              <a:rPr lang="en-US" sz="1800" dirty="0"/>
              <a:t>Chapter 3: Tables</a:t>
            </a:r>
          </a:p>
          <a:p>
            <a:pPr lvl="1"/>
            <a:r>
              <a:rPr lang="en-US" sz="1800" dirty="0"/>
              <a:t>Chapter 4: Summarizing data</a:t>
            </a:r>
          </a:p>
          <a:p>
            <a:r>
              <a:rPr lang="en-US" sz="2400" dirty="0"/>
              <a:t>Session 2</a:t>
            </a:r>
          </a:p>
          <a:p>
            <a:pPr lvl="1"/>
            <a:r>
              <a:rPr lang="en-US" sz="1800" dirty="0"/>
              <a:t>Chapter 5: PivotTables</a:t>
            </a:r>
          </a:p>
          <a:p>
            <a:pPr lvl="1"/>
            <a:r>
              <a:rPr lang="en-US" sz="1800" dirty="0"/>
              <a:t>Chapter 6: Presentation features</a:t>
            </a:r>
          </a:p>
          <a:p>
            <a:pPr lvl="1"/>
            <a:r>
              <a:rPr lang="en-US" sz="1800" dirty="0"/>
              <a:t>Chapter 7: Advanced charts</a:t>
            </a:r>
          </a:p>
          <a:p>
            <a:pPr lvl="1"/>
            <a:r>
              <a:rPr lang="en-US" sz="1800" dirty="0"/>
              <a:t>Chapter 8: Collaboration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F2207-4AFF-46E3-8CA4-C9B15903DBC8}" type="datetime1">
              <a:rPr lang="en-US" smtClean="0"/>
              <a:t>7/19/2016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Copyright ©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2639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fBurnett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ProfBurnett</Template>
  <TotalTime>27</TotalTime>
  <Words>409</Words>
  <Application>Microsoft Office PowerPoint</Application>
  <PresentationFormat>On-screen Show (16:9)</PresentationFormat>
  <Paragraphs>151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Constantia</vt:lpstr>
      <vt:lpstr>Verdana</vt:lpstr>
      <vt:lpstr>Wingdings 2</vt:lpstr>
      <vt:lpstr>ProfBurnett</vt:lpstr>
      <vt:lpstr>ITI 080 MS Excel Level I</vt:lpstr>
      <vt:lpstr>Outline</vt:lpstr>
      <vt:lpstr>Instructor Info</vt:lpstr>
      <vt:lpstr>Introductions</vt:lpstr>
      <vt:lpstr>Class Website</vt:lpstr>
      <vt:lpstr>Course Outline</vt:lpstr>
      <vt:lpstr>Order of Operations</vt:lpstr>
      <vt:lpstr>Course Review</vt:lpstr>
      <vt:lpstr>Excel Level II - Course Outline</vt:lpstr>
      <vt:lpstr>Excel Level III - Course Outline</vt:lpstr>
      <vt:lpstr>Class Evaluation</vt:lpstr>
    </vt:vector>
  </TitlesOfParts>
  <Company>BWGM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ITI 080 MS Excel Level I</dc:title>
  <dc:creator>Professor Burnett</dc:creator>
  <cp:lastModifiedBy>Prof Burnett</cp:lastModifiedBy>
  <cp:revision>5</cp:revision>
  <dcterms:created xsi:type="dcterms:W3CDTF">2015-01-17T12:08:33Z</dcterms:created>
  <dcterms:modified xsi:type="dcterms:W3CDTF">2016-07-19T10:59:07Z</dcterms:modified>
</cp:coreProperties>
</file>